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2" r:id="rId2"/>
    <p:sldId id="289" r:id="rId3"/>
    <p:sldId id="359" r:id="rId4"/>
    <p:sldId id="360" r:id="rId5"/>
    <p:sldId id="361" r:id="rId6"/>
    <p:sldId id="345" r:id="rId7"/>
    <p:sldId id="346" r:id="rId8"/>
    <p:sldId id="347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2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 PL LAB" initials="IP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3476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24-Jan-23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elalarengg.ac.in/vcdept/dpcse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" y="2743200"/>
            <a:ext cx="8077200" cy="1543056"/>
          </a:xfrm>
        </p:spPr>
        <p:txBody>
          <a:bodyPr/>
          <a:lstStyle/>
          <a:p>
            <a:pPr marL="182880" indent="0" algn="ctr">
              <a:buNone/>
            </a:pPr>
            <a:r>
              <a:rPr lang="en-IN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18ITT42 - DESIGN AND ANALYSIS OF ALGORITHMS 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en-US" sz="36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(IV-Semester)</a:t>
            </a:r>
            <a:endParaRPr lang="en-IN" sz="2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2800" y="4495800"/>
            <a:ext cx="5637010" cy="1447800"/>
          </a:xfrm>
        </p:spPr>
        <p:txBody>
          <a:bodyPr>
            <a:normAutofit/>
          </a:bodyPr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Handled By:</a:t>
            </a:r>
          </a:p>
          <a:p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Dr.V.Latha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Jothi</a:t>
            </a:r>
            <a:r>
              <a:rPr lang="en-US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, Professor</a:t>
            </a:r>
            <a:endParaRPr lang="en-I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33400" y="152400"/>
            <a:ext cx="8305800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>
              <a:buFont typeface="Georgia" pitchFamily="18" charset="0"/>
              <a:buNone/>
            </a:pPr>
            <a:r>
              <a:rPr lang="en-US" sz="2800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Velalar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College of Engineering and Technology</a:t>
            </a:r>
          </a:p>
          <a:p>
            <a:pPr marL="182880" indent="0" algn="ctr">
              <a:buFont typeface="Georgia" pitchFamily="18" charset="0"/>
              <a:buNone/>
            </a:pPr>
            <a:r>
              <a:rPr lang="en-US" sz="2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(Autonomous)</a:t>
            </a:r>
          </a:p>
          <a:p>
            <a:pPr marL="182880" indent="0" algn="ctr">
              <a:buNone/>
            </a:pPr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Department </a:t>
            </a:r>
            <a:r>
              <a:rPr lang="en-US" sz="2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of CSE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 </a:t>
            </a:r>
            <a:endParaRPr lang="en-US" sz="36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  <a:hlinkClick r:id="rId2"/>
            </a:endParaRPr>
          </a:p>
          <a:p>
            <a:pPr marL="182880" indent="0" algn="ctr">
              <a:buNone/>
            </a:pPr>
            <a:r>
              <a:rPr lang="en-US" sz="1800" i="1" dirty="0" smtClean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(</a:t>
            </a:r>
            <a:r>
              <a:rPr lang="en-US" sz="1800" i="1" dirty="0">
                <a:solidFill>
                  <a:schemeClr val="bg2">
                    <a:lumMod val="25000"/>
                  </a:schemeClr>
                </a:solidFill>
                <a:effectLst/>
                <a:latin typeface="Arial" pitchFamily="34" charset="0"/>
                <a:cs typeface="Arial" pitchFamily="34" charset="0"/>
                <a:hlinkClick r:id="rId2"/>
              </a:rPr>
              <a:t>Accredited by NBA)</a:t>
            </a:r>
            <a:endParaRPr lang="en-US" sz="1800" i="1" dirty="0" smtClean="0">
              <a:solidFill>
                <a:schemeClr val="bg2">
                  <a:lumMod val="2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182880" indent="0" algn="ctr">
              <a:buFont typeface="Georgia" pitchFamily="18" charset="0"/>
              <a:buNone/>
            </a:pP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54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innermost loop contains a single operation i.e. the comparison of two elements – basic operation</a:t>
            </a:r>
          </a:p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number of element comparisons depends not only on n but also on whether there are equal elements in the array and the position of the elements.</a:t>
            </a:r>
          </a:p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 investigation can be done for worst case alone</a:t>
            </a: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142984"/>
            <a:ext cx="8620175" cy="378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9557" y="5286388"/>
            <a:ext cx="715479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Given two n × n matrices A and B, find the time efficiency of computing the product C = AB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MatrixMul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− 1,0..n − 1], B[0..n − 1,0..n − 1])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//Multiplies two square matrices of order 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Two n × n matrices A and B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Matrix C = AB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 to n − 1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for j ←0 to n − 1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C[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 ]←0.0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for k←0 to n − 1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C[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 ]←C[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 ]+ A[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k] ∗ B[k, j]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C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arithmetical operations in the innermost loop - multiplication and addition.</a:t>
            </a:r>
          </a:p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Considering multiplication as the basic operation, the total number of multiplications M(n) is </a:t>
            </a: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8860" y="350043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948437"/>
            <a:ext cx="2795595" cy="126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4143380"/>
            <a:ext cx="1143008" cy="98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4143380"/>
            <a:ext cx="1214446" cy="99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4167194"/>
            <a:ext cx="571504" cy="95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running time of the algorithm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T (n) ≈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where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is the time of one multiplication on the machine</a:t>
            </a:r>
          </a:p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we took into account the time spent on the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additions, too: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T (n) ≈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+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3200" baseline="-25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(n) =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marL="0" indent="0" algn="just">
              <a:buNone/>
            </a:pP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(c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)n</a:t>
            </a:r>
            <a:r>
              <a:rPr lang="en-US" sz="32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8860" y="350043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Find the number of binary digits in the binary representation of a positive decimal integer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Binary(n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 Find the number of binary digits 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 positive decimal integer 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The number of binary digits in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n’s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binary representation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count ←1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 n &gt;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count ←count + 1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n←floor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(n/2)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count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Most frequently executed operation is the while loop, the comparison n &gt; 1 </a:t>
            </a:r>
          </a:p>
          <a:p>
            <a:pPr marL="0" indent="0" algn="just"/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value of n is about halved on each repetition of the loop, 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floor(log</a:t>
            </a:r>
            <a:r>
              <a:rPr lang="en-US" sz="3200" baseline="-25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n) + 1 </a:t>
            </a:r>
          </a:p>
          <a:p>
            <a:pPr marL="0" indent="0" algn="just"/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28860" y="350043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0115" y="2714620"/>
            <a:ext cx="48636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208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8596" y="642918"/>
            <a:ext cx="8286808" cy="578647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en-US" sz="3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UNIT – 1     ALGORITHM ANALYSIS 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I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: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Notion of Algorithm – Fundamentals of Algorithmic problem Solving – Important Problem types.</a:t>
            </a: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Fundamentals of the Analysis of Algorithm Efficiency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 Analysis Framework – Asymptotic notations and Basic Efficiency Classes - Mathematical Analysis of Recursive and Non-recursive algorithms-Empirical analysis of Algorithms-Algorithm Visualization</a:t>
            </a:r>
            <a:endParaRPr lang="en-IN" sz="3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5720" y="785794"/>
          <a:ext cx="8643997" cy="5696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928957"/>
              </a:tblGrid>
              <a:tr h="35965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 </a:t>
                      </a:r>
                      <a:r>
                        <a:rPr lang="el-GR" dirty="0" smtClean="0"/>
                        <a:t>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Big  </a:t>
                      </a:r>
                      <a:r>
                        <a:rPr lang="el-GR" dirty="0" smtClean="0"/>
                        <a:t>Θ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Rate of growth of an algorithm is less than or equal to a specific value.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 of growth is greater than or equal to a specified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Rate of growth is equal to a specified value</a:t>
                      </a:r>
                      <a:endParaRPr lang="en-US" dirty="0"/>
                    </a:p>
                  </a:txBody>
                  <a:tcPr/>
                </a:tc>
              </a:tr>
              <a:tr h="1196031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upper bound of algorithm is represented by Big O notation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algorithm’s lower bound is represented by Omega notation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bounding of function from above and below is represented by theta notation</a:t>
                      </a:r>
                      <a:endParaRPr lang="en-US" dirty="0"/>
                    </a:p>
                  </a:txBody>
                  <a:tcPr/>
                </a:tc>
              </a:tr>
              <a:tr h="620767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oh (O) – Upper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Omega (Ω) – Lower Bound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Big Theta (Θ) – Tight Bound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upper bound on an algorithm is the most amount of time required (worst case)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lower bound on an algorithm is the least amount of time required (best case).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tightest bound is the best of all the worst case times that the algorithm can take.</a:t>
                      </a:r>
                      <a:endParaRPr lang="en-US" dirty="0"/>
                    </a:p>
                  </a:txBody>
                  <a:tcPr/>
                </a:tc>
              </a:tr>
              <a:tr h="1152853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Mathematically: Big Oh is f(n) &lt;= Cg(n) for all n &gt;= n0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Mathematically: Big Omega is Cg(n) &lt;= f(n) for all n &gt;= n0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Mathematically – Big Theta is C2g(n) &lt;= f(n) &lt;= C1g(n) for n &gt;= n0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Comparison of O, </a:t>
            </a:r>
            <a:r>
              <a:rPr lang="el-GR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Ω</a:t>
            </a:r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l-GR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 notations </a:t>
            </a:r>
            <a:endParaRPr lang="en-US" sz="2800" b="1" dirty="0" smtClean="0">
              <a:solidFill>
                <a:schemeClr val="accent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Summation Formulas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4546" y="1214422"/>
            <a:ext cx="4714908" cy="2839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21429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Summation Formulas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6880"/>
            <a:ext cx="8729804" cy="249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000108"/>
            <a:ext cx="8215370" cy="52864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IN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 Plan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Decide on a parameter (or parameters) indicating an input’s size.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Identify the algorithm’s basic operation. 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 whether the number of times the basic operation is executed depends only on the size of an input. If it also depends on some additional property, the worst-case, average-case, and, if necessary, best-case efficiencies have to be investigated separately.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Set up a sum expressing the number of times the algorithm’s basic operation is executed.</a:t>
            </a:r>
          </a:p>
          <a:p>
            <a:pPr marL="0" indent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Using standard formulas and rules of sum manipulation, either find a closed form formula for the count or, at the very least, establish its order of growth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357166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Find the value of the largest element in a list of n numbers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MaxElement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//Determines the value of the largest element in a given array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 of real numbers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The value of the largest element in A</a:t>
            </a:r>
          </a:p>
          <a:p>
            <a:pPr marL="0" indent="0" algn="just">
              <a:buNone/>
            </a:pP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maxval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←A[0]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←1 to n − 1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if A[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]&gt;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maxval</a:t>
            </a:r>
            <a:endParaRPr lang="en-US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maxval←A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maxval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 us denote C(n) the number of times this comparison is executed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500306"/>
            <a:ext cx="1643074" cy="1211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63729" y="3941609"/>
            <a:ext cx="4037163" cy="120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00034" y="1142984"/>
            <a:ext cx="8215370" cy="528641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Check whether all the elements in a given array of n elements are distinct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ALGORITHM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UniqueElements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(A[0..n − 1])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//Determines whether all the elements in a given array are distinct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//Input: An array A[0..n − 1]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//Output: Returns “true” if all the elements in A are distinct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// and “false” otherwise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←0 to n − 2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for j ←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+ 1 to n − 1 do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if A[</a:t>
            </a:r>
            <a:r>
              <a:rPr lang="en-US" sz="3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]= A[j ] return false</a:t>
            </a:r>
          </a:p>
          <a:p>
            <a:pPr marL="0" indent="0" algn="just">
              <a:buNone/>
            </a:pPr>
            <a:r>
              <a:rPr lang="en-US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return true</a:t>
            </a:r>
            <a:endParaRPr lang="en-IN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21429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Mathematical Analysis of Non-recursive Algorithms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2413</TotalTime>
  <Words>900</Words>
  <Application>Microsoft Office PowerPoint</Application>
  <PresentationFormat>On-screen Show (4:3)</PresentationFormat>
  <Paragraphs>114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Slipstream</vt:lpstr>
      <vt:lpstr>18ITT42 - DESIGN AND ANALYSIS OF ALGORITHMS  (IV-Semester)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18CST32-Data Structures III-Semester</dc:title>
  <dc:creator>MYiT</dc:creator>
  <cp:lastModifiedBy>CSE</cp:lastModifiedBy>
  <cp:revision>185</cp:revision>
  <dcterms:created xsi:type="dcterms:W3CDTF">2006-08-16T00:00:00Z</dcterms:created>
  <dcterms:modified xsi:type="dcterms:W3CDTF">2023-01-24T09:22:23Z</dcterms:modified>
</cp:coreProperties>
</file>